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28B-7CC3-45C2-A6E2-84E4D1484058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x-none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C77F54F-37C5-EF41-A286-95D50A14D9F6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91E52EB-A677-CB41-B5F9-B83511F23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video" Target="file://localhost/Users/alexatakeda/Documents/GSFC/Solar_118.mov" TargetMode="External"/><Relationship Id="rId2" Type="http://schemas.openxmlformats.org/officeDocument/2006/relationships/video" Target="file://localhost/Users/alexatakeda/Documents/GSFC/Solar_121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lexatakeda/Downloads/animation0814.2010clrbr-sq(2).mpg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1">
                <a:lumMod val="75000"/>
              </a:schemeClr>
            </a:gs>
            <a:gs pos="88000">
              <a:schemeClr val="tx2">
                <a:lumMod val="1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Zodiacal light and</a:t>
            </a:r>
            <a:br>
              <a:rPr lang="en-US" dirty="0" smtClean="0"/>
            </a:br>
            <a:r>
              <a:rPr lang="en-US" dirty="0" err="1" smtClean="0"/>
              <a:t>Fabry-Pérot</a:t>
            </a:r>
            <a:r>
              <a:rPr lang="en-US" dirty="0" smtClean="0"/>
              <a:t> interferometers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Alex A. Takeda					</a:t>
            </a:r>
            <a:r>
              <a:rPr lang="en-US" dirty="0" smtClean="0"/>
              <a:t>Aug. 18, 2010</a:t>
            </a:r>
          </a:p>
          <a:p>
            <a:endParaRPr lang="en-US" dirty="0" smtClean="0"/>
          </a:p>
          <a:p>
            <a:r>
              <a:rPr lang="en-US" dirty="0" smtClean="0"/>
              <a:t>Mentor     </a:t>
            </a:r>
            <a:r>
              <a:rPr lang="en-US" b="1" dirty="0" smtClean="0"/>
              <a:t>Dr. Alexander </a:t>
            </a:r>
            <a:r>
              <a:rPr lang="en-US" b="1" dirty="0" err="1" smtClean="0"/>
              <a:t>Kutyrev</a:t>
            </a:r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pic>
        <p:nvPicPr>
          <p:cNvPr id="5" name="Content Placeholder 4" descr="Shift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090" b="-28090"/>
          <a:stretch>
            <a:fillRect/>
          </a:stretch>
        </p:blipFill>
        <p:spPr>
          <a:xfrm>
            <a:off x="0" y="634427"/>
            <a:ext cx="5033886" cy="57633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4184"/>
            <a:ext cx="4038600" cy="27915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Temperature dependence of output is approximately linear</a:t>
            </a:r>
          </a:p>
          <a:p>
            <a:r>
              <a:rPr lang="en-US" sz="2400" dirty="0" smtClean="0"/>
              <a:t>Rate of</a:t>
            </a:r>
            <a:r>
              <a:rPr lang="en-US" sz="2400" dirty="0" smtClean="0"/>
              <a:t> </a:t>
            </a:r>
            <a:r>
              <a:rPr lang="en-US" sz="2400" dirty="0" smtClean="0"/>
              <a:t>7.7</a:t>
            </a:r>
            <a:r>
              <a:rPr lang="en-US" sz="2400" dirty="0" smtClean="0"/>
              <a:t> </a:t>
            </a:r>
            <a:r>
              <a:rPr lang="en-US" sz="2400" dirty="0" smtClean="0"/>
              <a:t>km</a:t>
            </a:r>
            <a:r>
              <a:rPr lang="en-US" sz="2400" dirty="0" smtClean="0"/>
              <a:t>/</a:t>
            </a:r>
            <a:r>
              <a:rPr lang="en-US" sz="2400" dirty="0" err="1" smtClean="0"/>
              <a:t>s</a:t>
            </a:r>
            <a:r>
              <a:rPr lang="en-US" sz="2400" dirty="0" smtClean="0"/>
              <a:t> per </a:t>
            </a:r>
            <a:r>
              <a:rPr lang="en-US" sz="2400" dirty="0" err="1" smtClean="0"/>
              <a:t>kelvin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double </a:t>
            </a:r>
            <a:r>
              <a:rPr lang="en-US" dirty="0" err="1" smtClean="0"/>
              <a:t>étalon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introduction of second </a:t>
            </a:r>
            <a:r>
              <a:rPr lang="en-US" sz="2400" dirty="0" err="1" smtClean="0"/>
              <a:t>étalon</a:t>
            </a:r>
            <a:r>
              <a:rPr lang="en-US" sz="2400" dirty="0" smtClean="0"/>
              <a:t> was not very successful</a:t>
            </a:r>
          </a:p>
          <a:p>
            <a:r>
              <a:rPr lang="en-US" sz="2400" dirty="0" smtClean="0"/>
              <a:t>Ghosts were probably caused by</a:t>
            </a:r>
            <a:r>
              <a:rPr lang="en-US" sz="2400" dirty="0" smtClean="0"/>
              <a:t> </a:t>
            </a:r>
            <a:r>
              <a:rPr lang="en-US" sz="2400" dirty="0" smtClean="0"/>
              <a:t>a tilted filter in relation to the 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talon</a:t>
            </a:r>
            <a:r>
              <a:rPr lang="en-US" sz="2400" dirty="0" smtClean="0"/>
              <a:t>, generating reflections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rmlt1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87" y="2249027"/>
            <a:ext cx="3385014" cy="338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spectra (single </a:t>
            </a:r>
            <a:r>
              <a:rPr lang="en-US" dirty="0" err="1" smtClean="0"/>
              <a:t>étalon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only one </a:t>
            </a:r>
            <a:r>
              <a:rPr lang="en-US" sz="2400" dirty="0" err="1" smtClean="0"/>
              <a:t>étalon</a:t>
            </a:r>
            <a:r>
              <a:rPr lang="en-US" sz="2400" dirty="0" smtClean="0"/>
              <a:t>, </a:t>
            </a:r>
            <a:r>
              <a:rPr lang="en-US" sz="2400" dirty="0" smtClean="0"/>
              <a:t>many different orders overlap</a:t>
            </a:r>
          </a:p>
          <a:p>
            <a:r>
              <a:rPr lang="en-US" sz="2400" dirty="0" smtClean="0"/>
              <a:t>Hard to find correlations between the solar reference spectrum and the highly convoluted output</a:t>
            </a:r>
          </a:p>
          <a:p>
            <a:r>
              <a:rPr lang="en-US" sz="2400" dirty="0" smtClean="0"/>
              <a:t>As filter depends on the angle, convolution is even more complex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22026" y="1470608"/>
            <a:ext cx="453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Solar spectra, 1.18 µ</a:t>
            </a:r>
            <a:r>
              <a:rPr lang="en-US" sz="2000" dirty="0" err="1" smtClean="0"/>
              <a:t>m</a:t>
            </a:r>
            <a:r>
              <a:rPr lang="en-US" sz="2000" dirty="0" smtClean="0"/>
              <a:t> filter (133 to 162 K)</a:t>
            </a:r>
            <a:endParaRPr lang="en-US" sz="2000" dirty="0"/>
          </a:p>
        </p:txBody>
      </p:sp>
      <p:pic>
        <p:nvPicPr>
          <p:cNvPr id="8" name="Solar_118.mov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7760" y="1877856"/>
            <a:ext cx="3644856" cy="2278035"/>
          </a:xfrm>
        </p:spPr>
      </p:pic>
      <p:pic>
        <p:nvPicPr>
          <p:cNvPr id="9" name="Solar_121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37760" y="4561007"/>
            <a:ext cx="3644856" cy="2278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4426" y="4155891"/>
            <a:ext cx="4532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Solar spectra, 1.21 µ</a:t>
            </a:r>
            <a:r>
              <a:rPr lang="en-US" sz="2000" dirty="0" err="1" smtClean="0"/>
              <a:t>m</a:t>
            </a:r>
            <a:r>
              <a:rPr lang="en-US" sz="2000" dirty="0" smtClean="0"/>
              <a:t> filter (133 to 162 K)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spectra (single </a:t>
            </a:r>
            <a:r>
              <a:rPr lang="en-US" dirty="0" err="1" smtClean="0"/>
              <a:t>étalon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mathematical models of the </a:t>
            </a:r>
            <a:r>
              <a:rPr lang="en-US" sz="2400" dirty="0" err="1" smtClean="0"/>
              <a:t>étalon</a:t>
            </a:r>
            <a:r>
              <a:rPr lang="en-US" sz="2400" dirty="0" smtClean="0"/>
              <a:t>, it is possible to simulate its effects on reference spectra</a:t>
            </a:r>
            <a:endParaRPr lang="en-US" sz="2400" dirty="0"/>
          </a:p>
        </p:txBody>
      </p:sp>
      <p:pic>
        <p:nvPicPr>
          <p:cNvPr id="7" name="Picture 6" descr="solar1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" y="3107293"/>
            <a:ext cx="4665520" cy="3293507"/>
          </a:xfrm>
          <a:prstGeom prst="rect">
            <a:avLst/>
          </a:prstGeom>
        </p:spPr>
      </p:pic>
      <p:pic>
        <p:nvPicPr>
          <p:cNvPr id="8" name="Picture 7" descr="solar1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14" y="2848926"/>
            <a:ext cx="5009057" cy="380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attempt at double </a:t>
            </a:r>
            <a:r>
              <a:rPr lang="en-US" dirty="0" err="1" smtClean="0"/>
              <a:t>étalon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Using two </a:t>
            </a:r>
            <a:r>
              <a:rPr lang="en-US" sz="2400" dirty="0" err="1" smtClean="0"/>
              <a:t>étalon</a:t>
            </a:r>
            <a:r>
              <a:rPr lang="en-US" sz="2400" dirty="0" err="1" smtClean="0"/>
              <a:t>s</a:t>
            </a:r>
            <a:r>
              <a:rPr lang="en-US" sz="2400" dirty="0" smtClean="0"/>
              <a:t> solves the problem of overlapping</a:t>
            </a:r>
          </a:p>
          <a:p>
            <a:r>
              <a:rPr lang="en-US" sz="2400" dirty="0" smtClean="0"/>
              <a:t>Range of wavelengths transmitted through both </a:t>
            </a:r>
            <a:r>
              <a:rPr lang="en-US" sz="2400" dirty="0" err="1" smtClean="0"/>
              <a:t>étalons</a:t>
            </a:r>
            <a:r>
              <a:rPr lang="en-US" sz="2400" dirty="0" smtClean="0"/>
              <a:t> is very narrow</a:t>
            </a:r>
          </a:p>
          <a:p>
            <a:r>
              <a:rPr lang="en-US" sz="2400" dirty="0" smtClean="0"/>
              <a:t>Unfortunately, there seems to be a problem with one of the </a:t>
            </a:r>
            <a:r>
              <a:rPr lang="en-US" sz="2400" dirty="0" err="1" smtClean="0"/>
              <a:t>étalons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animation0814.2010clrbr-sq(2).mpg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8200" y="1773936"/>
            <a:ext cx="4038600" cy="4054376"/>
          </a:xfrm>
        </p:spPr>
      </p:pic>
      <p:sp>
        <p:nvSpPr>
          <p:cNvPr id="6" name="TextBox 5"/>
          <p:cNvSpPr txBox="1"/>
          <p:nvPr/>
        </p:nvSpPr>
        <p:spPr>
          <a:xfrm>
            <a:off x="5250869" y="5828312"/>
            <a:ext cx="2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obtained by Dr. </a:t>
            </a:r>
            <a:r>
              <a:rPr lang="en-US" dirty="0" err="1" smtClean="0"/>
              <a:t>Kutyrev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/>
              <a:t>’s</a:t>
            </a:r>
            <a:r>
              <a:rPr lang="en-US" dirty="0" smtClean="0"/>
              <a:t>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During next week, use each of the </a:t>
            </a:r>
            <a:r>
              <a:rPr lang="en-US" sz="2400" dirty="0" err="1" smtClean="0"/>
              <a:t>étalons</a:t>
            </a:r>
            <a:r>
              <a:rPr lang="en-US" sz="2400" dirty="0" smtClean="0"/>
              <a:t> at a time and fully characterize their parameters</a:t>
            </a:r>
          </a:p>
          <a:p>
            <a:r>
              <a:rPr lang="en-US" sz="2400" dirty="0" smtClean="0"/>
              <a:t>IDL routines written hopefully will be helpful when the instrument is finished and both </a:t>
            </a:r>
            <a:r>
              <a:rPr lang="en-US" sz="2400" dirty="0" err="1" smtClean="0"/>
              <a:t>étalons</a:t>
            </a:r>
            <a:r>
              <a:rPr lang="en-US" sz="2400" dirty="0" smtClean="0"/>
              <a:t> are operational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Zodiacal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Sunlight scattered by dust particles in the solar system</a:t>
            </a:r>
          </a:p>
          <a:p>
            <a:r>
              <a:rPr lang="en-US" sz="2400" dirty="0" smtClean="0"/>
              <a:t>Affects measurements of near-infrared extragalactic background light (EBL)</a:t>
            </a:r>
          </a:p>
          <a:p>
            <a:r>
              <a:rPr lang="en-US" sz="2400" dirty="0" smtClean="0"/>
              <a:t>Precise measurement of ZL in the near-IR will allow validation of </a:t>
            </a:r>
            <a:r>
              <a:rPr lang="en-US" sz="2400" dirty="0" smtClean="0"/>
              <a:t>EBL models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 descr="zodiMilky_lopez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43" b="-345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Zodiacal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Zodiacal light carries solar spectral signature</a:t>
            </a:r>
          </a:p>
          <a:p>
            <a:r>
              <a:rPr lang="en-US" sz="2400" dirty="0" smtClean="0"/>
              <a:t>Strength of solar absorption line vs. adjacent continuum determines the contribution from zodiacal light</a:t>
            </a:r>
          </a:p>
          <a:p>
            <a:r>
              <a:rPr lang="en-US" sz="2400" dirty="0" smtClean="0"/>
              <a:t>Already done for UV and visual wavelengths</a:t>
            </a:r>
          </a:p>
          <a:p>
            <a:r>
              <a:rPr lang="en-US" sz="2400" dirty="0" smtClean="0"/>
              <a:t>Line to be used is Si I absorption line at 1.2274 µ</a:t>
            </a:r>
            <a:r>
              <a:rPr lang="en-US" sz="2400" dirty="0" err="1" smtClean="0"/>
              <a:t>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78" y="1605647"/>
            <a:ext cx="3154821" cy="2895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0625" y="5365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zodi_lines_final_scienc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75" y="4470678"/>
            <a:ext cx="4191246" cy="238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Fabry-Pérot</a:t>
            </a:r>
            <a:r>
              <a:rPr lang="en-US" dirty="0" smtClean="0"/>
              <a:t> interferometer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429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400" b="1" dirty="0" err="1" smtClean="0"/>
              <a:t>Étalon</a:t>
            </a:r>
            <a:r>
              <a:rPr lang="en-US" sz="2400" b="1" dirty="0" smtClean="0"/>
              <a:t>	</a:t>
            </a:r>
            <a:r>
              <a:rPr lang="en-US" sz="2400" dirty="0" smtClean="0"/>
              <a:t>transparent plate with two reflecting 			surfaces</a:t>
            </a:r>
          </a:p>
          <a:p>
            <a:r>
              <a:rPr lang="en-US" sz="2400" dirty="0" smtClean="0"/>
              <a:t>Transmission of different wavelengths occurs at different angles</a:t>
            </a:r>
          </a:p>
          <a:p>
            <a:r>
              <a:rPr lang="en-US" sz="2400" dirty="0" smtClean="0"/>
              <a:t>High spectral resolution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6" y="3713849"/>
            <a:ext cx="2688119" cy="2850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70" y="4292658"/>
            <a:ext cx="3526169" cy="186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Core of instrument is composed of two </a:t>
            </a:r>
            <a:r>
              <a:rPr lang="en-US" sz="2400" dirty="0" err="1" smtClean="0"/>
              <a:t>étalons</a:t>
            </a:r>
            <a:r>
              <a:rPr lang="en-US" sz="2400" dirty="0" smtClean="0"/>
              <a:t> and a narrow band filter</a:t>
            </a:r>
          </a:p>
          <a:p>
            <a:r>
              <a:rPr lang="en-US" sz="2400" dirty="0" err="1" smtClean="0"/>
              <a:t>Étalons</a:t>
            </a:r>
            <a:r>
              <a:rPr lang="en-US" sz="2400" dirty="0" smtClean="0"/>
              <a:t> are tuned using temperature instead of actual displacement</a:t>
            </a:r>
          </a:p>
          <a:p>
            <a:r>
              <a:rPr lang="en-US" sz="2400" dirty="0" smtClean="0"/>
              <a:t>Filter suppresses out-of-band transmission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803" y="4033568"/>
            <a:ext cx="3868059" cy="23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834" y="4033569"/>
            <a:ext cx="2514045" cy="23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Dependence on angle generates ring pattern</a:t>
            </a:r>
          </a:p>
          <a:p>
            <a:r>
              <a:rPr lang="en-US" sz="2400" dirty="0" smtClean="0"/>
              <a:t>Averaging the intensity over pixels that are equidistant from the center gives spectrum</a:t>
            </a:r>
          </a:p>
          <a:p>
            <a:r>
              <a:rPr lang="en-US" sz="2400" dirty="0" smtClean="0"/>
              <a:t>Profile shows consecutive orders of the same spectral range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solar2.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8" y="3505370"/>
            <a:ext cx="2932210" cy="2932210"/>
          </a:xfrm>
          <a:prstGeom prst="rect">
            <a:avLst/>
          </a:prstGeom>
        </p:spPr>
      </p:pic>
      <p:pic>
        <p:nvPicPr>
          <p:cNvPr id="6" name="Picture 5" descr="solar2_spec.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19" y="3505370"/>
            <a:ext cx="4691536" cy="293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Lines of higher order, i.e. far from the center, were often broadened, which could have been caused by misalignment</a:t>
            </a:r>
          </a:p>
          <a:p>
            <a:r>
              <a:rPr lang="en-US" sz="2400" dirty="0" smtClean="0"/>
              <a:t>Analyses were made on another </a:t>
            </a:r>
            <a:r>
              <a:rPr lang="en-US" sz="2400" dirty="0" err="1" smtClean="0"/>
              <a:t>étalon</a:t>
            </a:r>
            <a:r>
              <a:rPr lang="en-US" sz="2400" dirty="0" smtClean="0"/>
              <a:t>, operating on the visible</a:t>
            </a:r>
          </a:p>
          <a:p>
            <a:r>
              <a:rPr lang="en-US" sz="2400" dirty="0" smtClean="0"/>
              <a:t>When alignment was done correctly, rings were</a:t>
            </a:r>
            <a:r>
              <a:rPr lang="en-US" sz="2400" dirty="0" smtClean="0"/>
              <a:t> shown not to be significantly </a:t>
            </a:r>
            <a:r>
              <a:rPr lang="en-US" sz="2400" dirty="0" smtClean="0"/>
              <a:t>distorted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distort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18" y="4173962"/>
            <a:ext cx="4209472" cy="2511706"/>
          </a:xfrm>
          <a:prstGeom prst="rect">
            <a:avLst/>
          </a:prstGeom>
        </p:spPr>
      </p:pic>
      <p:pic>
        <p:nvPicPr>
          <p:cNvPr id="5" name="Picture 4" descr="distorted1_sli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65" y="4065984"/>
            <a:ext cx="3727599" cy="26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Roomlight</a:t>
            </a:r>
            <a:r>
              <a:rPr lang="en-US" dirty="0" smtClean="0"/>
              <a:t> spectra (one </a:t>
            </a:r>
            <a:r>
              <a:rPr lang="en-US" dirty="0" err="1" smtClean="0"/>
              <a:t>étalon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315254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Sharp emission lines from </a:t>
            </a:r>
            <a:r>
              <a:rPr lang="en-US" sz="2400" dirty="0" smtClean="0"/>
              <a:t>room light </a:t>
            </a:r>
            <a:r>
              <a:rPr lang="en-US" sz="2400" dirty="0" smtClean="0"/>
              <a:t>provide a clean and sharp spectrum</a:t>
            </a:r>
          </a:p>
          <a:p>
            <a:r>
              <a:rPr lang="en-US" sz="2400" dirty="0" smtClean="0"/>
              <a:t>As temperature increases, rings expand and spectrum shifts</a:t>
            </a:r>
          </a:p>
          <a:p>
            <a:r>
              <a:rPr lang="en-US" sz="2400" dirty="0" smtClean="0"/>
              <a:t>However, the intensity of the lines also </a:t>
            </a:r>
            <a:r>
              <a:rPr lang="en-US" sz="2400" dirty="0" smtClean="0"/>
              <a:t>varies</a:t>
            </a:r>
            <a:endParaRPr lang="en-US" sz="2400" dirty="0"/>
          </a:p>
        </p:txBody>
      </p:sp>
      <p:pic>
        <p:nvPicPr>
          <p:cNvPr id="6" name="Content Placeholder 5" descr="rmlt.11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3" b="-103"/>
          <a:stretch>
            <a:fillRect/>
          </a:stretch>
        </p:blipFill>
        <p:spPr>
          <a:xfrm>
            <a:off x="4163744" y="1604951"/>
            <a:ext cx="1711673" cy="1715206"/>
          </a:xfrm>
        </p:spPr>
      </p:pic>
      <p:pic>
        <p:nvPicPr>
          <p:cNvPr id="9" name="Picture 8" descr="rmlt.1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44" y="3320157"/>
            <a:ext cx="1711673" cy="1711673"/>
          </a:xfrm>
          <a:prstGeom prst="rect">
            <a:avLst/>
          </a:prstGeom>
        </p:spPr>
      </p:pic>
      <p:pic>
        <p:nvPicPr>
          <p:cNvPr id="10" name="Picture 9" descr="rmlt.1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743" y="5031829"/>
            <a:ext cx="1711673" cy="1711673"/>
          </a:xfrm>
          <a:prstGeom prst="rect">
            <a:avLst/>
          </a:prstGeom>
        </p:spPr>
      </p:pic>
      <p:pic>
        <p:nvPicPr>
          <p:cNvPr id="11" name="Picture 10" descr="rmlt_spec.1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125" y="1604952"/>
            <a:ext cx="2744330" cy="1715206"/>
          </a:xfrm>
          <a:prstGeom prst="rect">
            <a:avLst/>
          </a:prstGeom>
        </p:spPr>
      </p:pic>
      <p:pic>
        <p:nvPicPr>
          <p:cNvPr id="12" name="Picture 11" descr="rmlt_spec.1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126" y="3320158"/>
            <a:ext cx="2738674" cy="1711671"/>
          </a:xfrm>
          <a:prstGeom prst="rect">
            <a:avLst/>
          </a:prstGeom>
        </p:spPr>
      </p:pic>
      <p:pic>
        <p:nvPicPr>
          <p:cNvPr id="13" name="Picture 12" descr="rmlt_spec.12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126" y="5035081"/>
            <a:ext cx="2733473" cy="17084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6237" y="192666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Grande"/>
                <a:cs typeface="Lucida Grande"/>
              </a:rPr>
              <a:t>T = 115 K</a:t>
            </a:r>
            <a:endParaRPr lang="en-US" dirty="0">
              <a:solidFill>
                <a:schemeClr val="bg1"/>
              </a:solidFill>
              <a:latin typeface="Lucida Grande"/>
              <a:cs typeface="Lucida Grand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237" y="370247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Grande"/>
                <a:cs typeface="Lucida Grande"/>
              </a:rPr>
              <a:t>T = 120 K</a:t>
            </a:r>
            <a:endParaRPr lang="en-US" dirty="0">
              <a:solidFill>
                <a:schemeClr val="bg1"/>
              </a:solidFill>
              <a:latin typeface="Lucida Grande"/>
              <a:cs typeface="Lucida Grand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6237" y="539857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Grande"/>
                <a:cs typeface="Lucida Grande"/>
              </a:rPr>
              <a:t>T = 125 K</a:t>
            </a:r>
            <a:endParaRPr lang="en-US" dirty="0">
              <a:solidFill>
                <a:schemeClr val="bg1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Filter’s transmission depends not only on the wavelength, but also on angle</a:t>
            </a:r>
            <a:endParaRPr lang="en-US" sz="2400" dirty="0" smtClean="0"/>
          </a:p>
          <a:p>
            <a:r>
              <a:rPr lang="en-US" sz="2400" dirty="0" smtClean="0"/>
              <a:t>Filter </a:t>
            </a:r>
            <a:r>
              <a:rPr lang="en-US" sz="2400" dirty="0" smtClean="0"/>
              <a:t>transmission profile agrees with reference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81364" y="2190750"/>
            <a:ext cx="324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3100"/>
            <a:ext cx="4124164" cy="323397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10" name="Picture 9" descr="Fil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64" y="3213100"/>
            <a:ext cx="4105436" cy="352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1">
      <a:dk1>
        <a:srgbClr val="2F4DB9"/>
      </a:dk1>
      <a:lt1>
        <a:sysClr val="window" lastClr="FFFFFF"/>
      </a:lt1>
      <a:dk2>
        <a:srgbClr val="5A6378"/>
      </a:dk2>
      <a:lt2>
        <a:srgbClr val="D4D4D6"/>
      </a:lt2>
      <a:accent1>
        <a:srgbClr val="7A7F9D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3823</TotalTime>
  <Words>529</Words>
  <Application>Microsoft Macintosh PowerPoint</Application>
  <PresentationFormat>On-screen Show (4:3)</PresentationFormat>
  <Paragraphs>65</Paragraphs>
  <Slides>15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Zodiacal light and Fabry-Pérot interferometers</vt:lpstr>
      <vt:lpstr>Zodiacal light</vt:lpstr>
      <vt:lpstr>Zodiacal light</vt:lpstr>
      <vt:lpstr>Fabry-Pérot interferometer</vt:lpstr>
      <vt:lpstr>Instrument</vt:lpstr>
      <vt:lpstr>Instrument output</vt:lpstr>
      <vt:lpstr>Alignment</vt:lpstr>
      <vt:lpstr>Roomlight spectra (one étalon)</vt:lpstr>
      <vt:lpstr>Influence of filter</vt:lpstr>
      <vt:lpstr>Temperature dependence</vt:lpstr>
      <vt:lpstr>Attempt at double étalon</vt:lpstr>
      <vt:lpstr>Solar spectra (single étalon)</vt:lpstr>
      <vt:lpstr>Solar spectra (single étalon)</vt:lpstr>
      <vt:lpstr>Second attempt at double étalon</vt:lpstr>
      <vt:lpstr>What’s next?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Zodiacal light and Fabry-Pérot interferometers</dc:title>
  <dc:creator>Alex Atsushi Takeda</dc:creator>
  <cp:lastModifiedBy>Alex Atsushi Takeda</cp:lastModifiedBy>
  <cp:revision>13</cp:revision>
  <dcterms:created xsi:type="dcterms:W3CDTF">2010-08-17T01:35:25Z</dcterms:created>
  <dcterms:modified xsi:type="dcterms:W3CDTF">2010-08-18T13:44:54Z</dcterms:modified>
</cp:coreProperties>
</file>